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1"/>
  </p:normalViewPr>
  <p:slideViewPr>
    <p:cSldViewPr snapToGrid="0" snapToObjects="1">
      <p:cViewPr varScale="1">
        <p:scale>
          <a:sx n="83" d="100"/>
          <a:sy n="83" d="100"/>
        </p:scale>
        <p:origin x="1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600" b="0" strike="noStrike" spc="-1">
              <a:solidFill>
                <a:srgbClr val="1C1C1C"/>
              </a:solidFill>
              <a:latin typeface="Source Sans Pro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600" b="0" strike="noStrike" spc="-1">
              <a:solidFill>
                <a:srgbClr val="1C1C1C"/>
              </a:solidFill>
              <a:latin typeface="Source Sans Pr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600" b="0" strike="noStrike" spc="-1">
              <a:solidFill>
                <a:srgbClr val="1C1C1C"/>
              </a:solidFill>
              <a:latin typeface="Source Sans Pro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600" b="0" strike="noStrike" spc="-1">
              <a:solidFill>
                <a:srgbClr val="1C1C1C"/>
              </a:solidFill>
              <a:latin typeface="Source Sans Pr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endParaRPr lang="en-US" sz="3200" b="1" strike="noStrike" spc="-1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1" strike="noStrike" spc="-1">
              <a:solidFill>
                <a:srgbClr val="1C1C1C"/>
              </a:solidFill>
              <a:latin typeface="Source Sans Pro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180000"/>
            <a:ext cx="9720000" cy="126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7560000" y="6840000"/>
            <a:ext cx="252000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6840000"/>
            <a:ext cx="648000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6840000"/>
            <a:ext cx="540000" cy="54000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3200" b="1" strike="noStrike" spc="-1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spcAft>
                <a:spcPts val="1142"/>
              </a:spcAft>
            </a:pPr>
            <a:r>
              <a:rPr lang="en-US" sz="2600" b="1" strike="noStrike" spc="-1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</a:p>
          <a:p>
            <a:pPr marL="288000" lvl="1">
              <a:spcAft>
                <a:spcPts val="1134"/>
              </a:spcAft>
            </a:pPr>
            <a:r>
              <a:rPr lang="en-US" sz="2200" b="0" strike="noStrike" spc="-1">
                <a:solidFill>
                  <a:srgbClr val="1C1C1C"/>
                </a:solidFill>
                <a:latin typeface="Source Sans Pro Light"/>
              </a:rPr>
              <a:t>Second Outline Level</a:t>
            </a:r>
          </a:p>
          <a:p>
            <a:pPr marL="576000" lvl="2">
              <a:spcAft>
                <a:spcPts val="850"/>
              </a:spcAft>
            </a:pPr>
            <a:r>
              <a:rPr lang="en-US" sz="1800" b="0" strike="noStrike" spc="-1">
                <a:solidFill>
                  <a:srgbClr val="1C1C1C"/>
                </a:solidFill>
                <a:latin typeface="Source Sans Pro Light"/>
              </a:rPr>
              <a:t>Third Outline Level</a:t>
            </a:r>
          </a:p>
          <a:p>
            <a:pPr marL="864000" lvl="3">
              <a:spcAft>
                <a:spcPts val="567"/>
              </a:spcAft>
            </a:pPr>
            <a:r>
              <a:rPr lang="en-US" sz="1600" b="0" strike="noStrike" spc="-1">
                <a:solidFill>
                  <a:srgbClr val="1C1C1C"/>
                </a:solidFill>
                <a:latin typeface="Source Sans Pro Light"/>
              </a:rPr>
              <a:t>Fourth Outline Level</a:t>
            </a:r>
          </a:p>
          <a:p>
            <a:pPr marL="1152000" lvl="4">
              <a:spcAft>
                <a:spcPts val="283"/>
              </a:spcAft>
            </a:pPr>
            <a:r>
              <a:rPr lang="en-US" sz="1600" b="0" strike="noStrike" spc="-1">
                <a:solidFill>
                  <a:srgbClr val="1C1C1C"/>
                </a:solidFill>
                <a:latin typeface="Source Sans Pro Light"/>
              </a:rPr>
              <a:t>Fifth Outline Level</a:t>
            </a:r>
          </a:p>
          <a:p>
            <a:pPr marL="1440000" lvl="5">
              <a:spcAft>
                <a:spcPts val="283"/>
              </a:spcAft>
            </a:pPr>
            <a:r>
              <a:rPr lang="en-US" sz="1600" b="0" strike="noStrike" spc="-1">
                <a:solidFill>
                  <a:srgbClr val="1C1C1C"/>
                </a:solidFill>
                <a:latin typeface="Source Sans Pro Light"/>
              </a:rPr>
              <a:t>Sixth Outline Level</a:t>
            </a:r>
          </a:p>
          <a:p>
            <a:pPr marL="1728000" lvl="6">
              <a:spcAft>
                <a:spcPts val="283"/>
              </a:spcAft>
            </a:pPr>
            <a:r>
              <a:rPr lang="en-US" sz="1600" b="0" strike="noStrike" spc="-1">
                <a:solidFill>
                  <a:srgbClr val="1C1C1C"/>
                </a:solidFill>
                <a:latin typeface="Source Sans Pro Light"/>
              </a:rPr>
              <a:t>Seventh Outline Level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21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r"/>
            <a:r>
              <a:rPr lang="en-US" sz="1800" b="1" strike="noStrike" spc="-1">
                <a:solidFill>
                  <a:srgbClr val="FFFFFF"/>
                </a:solidFill>
                <a:latin typeface="Source Sans Pro Black"/>
              </a:rPr>
              <a:t>&lt;date/time&gt;</a:t>
            </a: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1800" b="1" strike="noStrike" spc="-1">
                <a:solidFill>
                  <a:srgbClr val="FFFFFF"/>
                </a:solidFill>
                <a:latin typeface="Source Sans Pro Black"/>
              </a:rPr>
              <a:t>&lt;footer&gt;</a:t>
            </a: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fld id="{8838CD57-C134-42BD-9459-1E32AA94523F}" type="slidenum">
              <a:rPr lang="en-US" sz="1800" b="1" strike="noStrike" spc="-1">
                <a:solidFill>
                  <a:srgbClr val="FFFFFF"/>
                </a:solidFill>
                <a:latin typeface="Source Sans Pro Black"/>
              </a:rPr>
              <a:t>‹#›</a:t>
            </a:fld>
            <a:endParaRPr lang="en-US" sz="1800" b="1" strike="noStrike" spc="-1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3150000"/>
            <a:ext cx="9720000" cy="126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360000" y="3330000"/>
            <a:ext cx="9360000" cy="9000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3200" b="1" strike="noStrike" spc="-1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spcAft>
                <a:spcPts val="1142"/>
              </a:spcAft>
            </a:pPr>
            <a:r>
              <a:rPr lang="en-US" sz="2600" b="1" strike="noStrike" spc="-1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</a:p>
          <a:p>
            <a:pPr marL="288000" lvl="1">
              <a:spcAft>
                <a:spcPts val="1131"/>
              </a:spcAft>
            </a:pPr>
            <a:r>
              <a:rPr lang="en-US" sz="2200" b="0" strike="noStrike" spc="-1">
                <a:solidFill>
                  <a:srgbClr val="1C1C1C"/>
                </a:solidFill>
                <a:latin typeface="Source Sans Pro Light"/>
              </a:rPr>
              <a:t>Second Outline Level</a:t>
            </a:r>
          </a:p>
          <a:p>
            <a:pPr marL="576000" lvl="2">
              <a:spcAft>
                <a:spcPts val="850"/>
              </a:spcAft>
            </a:pPr>
            <a:r>
              <a:rPr lang="en-US" sz="1800" b="0" strike="noStrike" spc="-1">
                <a:solidFill>
                  <a:srgbClr val="1C1C1C"/>
                </a:solidFill>
                <a:latin typeface="Source Sans Pro Light"/>
              </a:rPr>
              <a:t>Third Outline Level</a:t>
            </a:r>
          </a:p>
          <a:p>
            <a:pPr marL="864000" lvl="3">
              <a:spcAft>
                <a:spcPts val="567"/>
              </a:spcAft>
            </a:pPr>
            <a:r>
              <a:rPr lang="en-US" sz="1600" b="0" strike="noStrike" spc="-1">
                <a:solidFill>
                  <a:srgbClr val="1C1C1C"/>
                </a:solidFill>
                <a:latin typeface="Source Sans Pro Light"/>
              </a:rPr>
              <a:t>Fourth Outline Level</a:t>
            </a:r>
          </a:p>
          <a:p>
            <a:pPr marL="1152000" lvl="4">
              <a:spcAft>
                <a:spcPts val="283"/>
              </a:spcAft>
            </a:pPr>
            <a:r>
              <a:rPr lang="en-US" sz="1600" b="0" strike="noStrike" spc="-1">
                <a:solidFill>
                  <a:srgbClr val="1C1C1C"/>
                </a:solidFill>
                <a:latin typeface="Source Sans Pro Light"/>
              </a:rPr>
              <a:t>Fifth Outline Level</a:t>
            </a:r>
          </a:p>
          <a:p>
            <a:pPr marL="1440000" lvl="5">
              <a:spcAft>
                <a:spcPts val="283"/>
              </a:spcAft>
            </a:pPr>
            <a:r>
              <a:rPr lang="en-US" sz="1600" b="0" strike="noStrike" spc="-1">
                <a:solidFill>
                  <a:srgbClr val="1C1C1C"/>
                </a:solidFill>
                <a:latin typeface="Source Sans Pro Light"/>
              </a:rPr>
              <a:t>Sixth Outline Level</a:t>
            </a:r>
          </a:p>
          <a:p>
            <a:pPr marL="1728000" lvl="6">
              <a:spcAft>
                <a:spcPts val="283"/>
              </a:spcAft>
            </a:pPr>
            <a:r>
              <a:rPr lang="en-US" sz="1600" b="0" strike="noStrike" spc="-1">
                <a:solidFill>
                  <a:srgbClr val="1C1C1C"/>
                </a:solidFill>
                <a:latin typeface="Source Sans Pro Light"/>
              </a:rPr>
              <a:t>Seventh Outline Level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1" strike="noStrike" spc="-1">
                <a:solidFill>
                  <a:srgbClr val="E74C3C"/>
                </a:solidFill>
                <a:latin typeface="Source Sans Pro Black"/>
              </a:rPr>
              <a:t>&lt;date/time&gt;</a:t>
            </a: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1800" b="1" strike="noStrike" spc="-1">
                <a:solidFill>
                  <a:srgbClr val="E74C3C"/>
                </a:solidFill>
                <a:latin typeface="Source Sans Pro Black"/>
              </a:rPr>
              <a:t>&lt;footer&gt;</a:t>
            </a: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E92B2BA0-CBE6-4526-90E2-E6035DAD0363}" type="slidenum">
              <a:rPr lang="en-US" sz="1800" b="1" strike="noStrike" spc="-1">
                <a:solidFill>
                  <a:srgbClr val="E74C3C"/>
                </a:solidFill>
                <a:latin typeface="Source Sans Pro Black"/>
              </a:rPr>
              <a:t>‹#›</a:t>
            </a:fld>
            <a:endParaRPr lang="en-US" sz="1800" b="1" strike="noStrike" spc="-1">
              <a:solidFill>
                <a:srgbClr val="E74C3C"/>
              </a:solidFill>
              <a:latin typeface="Source Sans Pro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dropbox.com/s/it90v43a3jox1d3/video_out.avi?dl=0" TargetMode="Externa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60000" y="333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200" b="1" strike="noStrike" spc="-1">
                <a:solidFill>
                  <a:srgbClr val="FFFFFF"/>
                </a:solidFill>
                <a:latin typeface="Source Sans Pro Black"/>
              </a:rPr>
              <a:t>Classification and Detection with CNN</a:t>
            </a:r>
          </a:p>
        </p:txBody>
      </p:sp>
      <p:sp>
        <p:nvSpPr>
          <p:cNvPr id="88" name="TextShape 2"/>
          <p:cNvSpPr txBox="1"/>
          <p:nvPr/>
        </p:nvSpPr>
        <p:spPr>
          <a:xfrm>
            <a:off x="540000" y="4680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en-US" sz="2200" b="0" strike="noStrike" spc="-1" dirty="0">
                <a:solidFill>
                  <a:srgbClr val="1C1C1C"/>
                </a:solidFill>
                <a:latin typeface="Source Sans Pro Light"/>
              </a:rPr>
              <a:t>CS6476 Computer Vision Fall 2018 - Final Project</a:t>
            </a:r>
          </a:p>
          <a:p>
            <a:endParaRPr lang="en-US" sz="2200" b="0" strike="noStrike" spc="-1" dirty="0">
              <a:solidFill>
                <a:srgbClr val="1C1C1C"/>
              </a:solidFill>
              <a:latin typeface="Source Sans Pro Light"/>
            </a:endParaRPr>
          </a:p>
          <a:p>
            <a:r>
              <a:rPr lang="en-US" sz="2200" b="0" strike="noStrike" spc="-1" dirty="0">
                <a:solidFill>
                  <a:srgbClr val="1C1C1C"/>
                </a:solidFill>
                <a:latin typeface="Source Sans Pro Light"/>
              </a:rPr>
              <a:t>Chong Duan</a:t>
            </a:r>
          </a:p>
          <a:p>
            <a:r>
              <a:rPr lang="en-US" sz="2200" b="0" strike="noStrike" spc="-1" dirty="0">
                <a:solidFill>
                  <a:srgbClr val="1C1C1C"/>
                </a:solidFill>
                <a:latin typeface="Source Sans Pro Light"/>
              </a:rPr>
              <a:t>cduan34@gatech.edu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Source Sans Pro Black"/>
              </a:rPr>
              <a:t>Neural Network Models </a:t>
            </a:r>
            <a:r>
              <a:rPr lang="en-US" sz="3200" b="1" strike="noStrike" spc="-1" dirty="0" smtClean="0">
                <a:solidFill>
                  <a:srgbClr val="FFFFFF"/>
                </a:solidFill>
                <a:latin typeface="Source Sans Pro Black"/>
              </a:rPr>
              <a:t>Implemented</a:t>
            </a:r>
            <a:endParaRPr lang="en-US" sz="3200" b="1" strike="noStrike" spc="-1" dirty="0">
              <a:solidFill>
                <a:srgbClr val="FFFFFF"/>
              </a:solidFill>
              <a:latin typeface="Source Sans Pro Black"/>
            </a:endParaRPr>
          </a:p>
        </p:txBody>
      </p:sp>
      <p:graphicFrame>
        <p:nvGraphicFramePr>
          <p:cNvPr id="90" name="Table 2"/>
          <p:cNvGraphicFramePr/>
          <p:nvPr/>
        </p:nvGraphicFramePr>
        <p:xfrm>
          <a:off x="343080" y="2010960"/>
          <a:ext cx="9258120" cy="4206960"/>
        </p:xfrm>
        <a:graphic>
          <a:graphicData uri="http://schemas.openxmlformats.org/drawingml/2006/table">
            <a:tbl>
              <a:tblPr/>
              <a:tblGrid>
                <a:gridCol w="1670040"/>
                <a:gridCol w="2584800"/>
                <a:gridCol w="5003280"/>
              </a:tblGrid>
              <a:tr h="48564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Name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Pre-trained weights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Structure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84132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Model 1: VGG16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No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Input – VGG16 – Flatten – FC1 – FC2 - Output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84132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Model 2: VGG16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Yes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Input – VGG16 – Flatten – FC1 – FC2 - Output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4132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Model 3: NN-single-digit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No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Input-Conv1-Pool1-Conv2-Pool2-Dropout-Flatten-FC1-FC2-Output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119736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Model 4: NN-multi-digit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No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Source Sans Pro"/>
                        </a:rPr>
                        <a:t>Input-Conv1-Conv2-Dropout1-Conv3-Conv4-Dropout2-Conv5-Conv6-Conv7-Flatten-FC1-Dropout3-FC2-ParallelPredLayer-Output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200" b="1" strike="noStrike" spc="-1">
                <a:solidFill>
                  <a:srgbClr val="FFFFFF"/>
                </a:solidFill>
                <a:latin typeface="Source Sans Pro Black"/>
              </a:rPr>
              <a:t>Model 1, 2, and 3 – Detecting and Classifying a single digit</a:t>
            </a:r>
          </a:p>
        </p:txBody>
      </p:sp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5303520" y="2103120"/>
            <a:ext cx="4572000" cy="3959280"/>
          </a:xfrm>
          <a:prstGeom prst="rect">
            <a:avLst/>
          </a:prstGeom>
          <a:ln>
            <a:noFill/>
          </a:ln>
        </p:spPr>
      </p:pic>
      <p:pic>
        <p:nvPicPr>
          <p:cNvPr id="93" name="Picture 92"/>
          <p:cNvPicPr/>
          <p:nvPr/>
        </p:nvPicPr>
        <p:blipFill>
          <a:blip r:embed="rId3"/>
          <a:stretch/>
        </p:blipFill>
        <p:spPr>
          <a:xfrm>
            <a:off x="207720" y="2553480"/>
            <a:ext cx="4547160" cy="3187800"/>
          </a:xfrm>
          <a:prstGeom prst="rect">
            <a:avLst/>
          </a:prstGeom>
          <a:ln>
            <a:noFill/>
          </a:ln>
        </p:spPr>
      </p:pic>
      <p:sp>
        <p:nvSpPr>
          <p:cNvPr id="94" name="TextShape 2"/>
          <p:cNvSpPr txBox="1"/>
          <p:nvPr/>
        </p:nvSpPr>
        <p:spPr>
          <a:xfrm>
            <a:off x="1280160" y="1920240"/>
            <a:ext cx="2011680" cy="355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Source Sans Pro"/>
              </a:rPr>
              <a:t>Sample Results</a:t>
            </a:r>
          </a:p>
        </p:txBody>
      </p:sp>
      <p:sp>
        <p:nvSpPr>
          <p:cNvPr id="95" name="TextShape 3"/>
          <p:cNvSpPr txBox="1"/>
          <p:nvPr/>
        </p:nvSpPr>
        <p:spPr>
          <a:xfrm>
            <a:off x="5486400" y="1756440"/>
            <a:ext cx="3840480" cy="62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Source Sans Pro"/>
              </a:rPr>
              <a:t>Confusion Matrix of Accuracy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200" b="1" strike="noStrike" spc="-1">
                <a:solidFill>
                  <a:srgbClr val="FFFFFF"/>
                </a:solidFill>
                <a:latin typeface="Source Sans Pro Black"/>
              </a:rPr>
              <a:t>Model 4 – Detecting and Classifying Multi-digit Number in an image</a:t>
            </a:r>
          </a:p>
        </p:txBody>
      </p:sp>
      <p:sp>
        <p:nvSpPr>
          <p:cNvPr id="97" name="TextShape 2"/>
          <p:cNvSpPr txBox="1"/>
          <p:nvPr/>
        </p:nvSpPr>
        <p:spPr>
          <a:xfrm>
            <a:off x="6104160" y="2491200"/>
            <a:ext cx="4085280" cy="1947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Source Sans Pro"/>
              </a:rPr>
              <a:t>Test accuracy:</a:t>
            </a:r>
          </a:p>
          <a:p>
            <a:endParaRPr lang="en-US" sz="1800" b="0" strike="noStrike" spc="-1">
              <a:latin typeface="Source Sans Pro"/>
            </a:endParaRPr>
          </a:p>
          <a:p>
            <a:r>
              <a:rPr lang="en-US" sz="1800" b="0" strike="noStrike" spc="-1">
                <a:latin typeface="Source Sans Pro"/>
              </a:rPr>
              <a:t>1th digit accuracy 89.529 %</a:t>
            </a:r>
          </a:p>
          <a:p>
            <a:r>
              <a:rPr lang="en-US" sz="1800" b="0" strike="noStrike" spc="-1">
                <a:latin typeface="Source Sans Pro"/>
              </a:rPr>
              <a:t>2nd digit accuracy 91.383 %</a:t>
            </a:r>
          </a:p>
          <a:p>
            <a:r>
              <a:rPr lang="en-US" sz="1800" b="0" strike="noStrike" spc="-1">
                <a:latin typeface="Source Sans Pro"/>
              </a:rPr>
              <a:t>3rd digit accuracy 86.064 %</a:t>
            </a:r>
          </a:p>
          <a:p>
            <a:r>
              <a:rPr lang="en-US" sz="1800" b="0" strike="noStrike" spc="-1">
                <a:latin typeface="Source Sans Pro"/>
              </a:rPr>
              <a:t>4th digit accuracy 75.342 %</a:t>
            </a:r>
          </a:p>
          <a:p>
            <a:r>
              <a:rPr lang="en-US" sz="1800" b="0" strike="noStrike" spc="-1">
                <a:latin typeface="Source Sans Pro"/>
              </a:rPr>
              <a:t>5th digit accuracy 0.000 %</a:t>
            </a:r>
          </a:p>
        </p:txBody>
      </p:sp>
      <p:sp>
        <p:nvSpPr>
          <p:cNvPr id="98" name="TextShape 3"/>
          <p:cNvSpPr txBox="1"/>
          <p:nvPr/>
        </p:nvSpPr>
        <p:spPr>
          <a:xfrm>
            <a:off x="6195600" y="4825800"/>
            <a:ext cx="3566160" cy="957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 smtClean="0">
                <a:latin typeface="Source Sans Pro"/>
              </a:rPr>
              <a:t>5</a:t>
            </a:r>
            <a:r>
              <a:rPr lang="en-US" spc="-1" baseline="30000" dirty="0" smtClean="0">
                <a:latin typeface="Source Sans Pro"/>
              </a:rPr>
              <a:t>th</a:t>
            </a:r>
            <a:r>
              <a:rPr lang="en-US" spc="-1" dirty="0" smtClean="0">
                <a:latin typeface="Source Sans Pro"/>
              </a:rPr>
              <a:t> </a:t>
            </a:r>
            <a:r>
              <a:rPr lang="en-US" sz="1800" b="0" strike="noStrike" spc="-1" dirty="0" smtClean="0">
                <a:latin typeface="Source Sans Pro"/>
              </a:rPr>
              <a:t>digit </a:t>
            </a:r>
            <a:r>
              <a:rPr lang="en-US" sz="1800" b="0" strike="noStrike" spc="-1" dirty="0">
                <a:latin typeface="Source Sans Pro"/>
              </a:rPr>
              <a:t>accuracy is low as there is almost no sample with 5-digit </a:t>
            </a:r>
            <a:r>
              <a:rPr lang="en-US" sz="1800" b="0" strike="noStrike" spc="-1" dirty="0" smtClean="0">
                <a:latin typeface="Source Sans Pro"/>
              </a:rPr>
              <a:t>number in SVHN dataset</a:t>
            </a:r>
            <a:endParaRPr lang="en-US" sz="1800" b="0" strike="noStrike" spc="-1" dirty="0">
              <a:latin typeface="Source Sans Pro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257760" y="2028240"/>
            <a:ext cx="5652360" cy="4572360"/>
          </a:xfrm>
          <a:prstGeom prst="rect">
            <a:avLst/>
          </a:prstGeom>
          <a:ln>
            <a:noFill/>
          </a:ln>
        </p:spPr>
      </p:pic>
      <p:sp>
        <p:nvSpPr>
          <p:cNvPr id="100" name="TextShape 4"/>
          <p:cNvSpPr txBox="1"/>
          <p:nvPr/>
        </p:nvSpPr>
        <p:spPr>
          <a:xfrm>
            <a:off x="1828800" y="1564560"/>
            <a:ext cx="2011680" cy="355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Source Sans Pro"/>
              </a:rPr>
              <a:t>Sample Results</a:t>
            </a:r>
          </a:p>
        </p:txBody>
      </p:sp>
      <p:sp>
        <p:nvSpPr>
          <p:cNvPr id="101" name="TextShape 5"/>
          <p:cNvSpPr txBox="1"/>
          <p:nvPr/>
        </p:nvSpPr>
        <p:spPr>
          <a:xfrm>
            <a:off x="6766560" y="1828800"/>
            <a:ext cx="2377440" cy="62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Source Sans Pro"/>
              </a:rPr>
              <a:t>Evaluating Metric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200" b="1" strike="noStrike" spc="-1">
                <a:solidFill>
                  <a:srgbClr val="FFFFFF"/>
                </a:solidFill>
                <a:latin typeface="Source Sans Pro Black"/>
              </a:rPr>
              <a:t>Overall Pipeline</a:t>
            </a:r>
          </a:p>
        </p:txBody>
      </p:sp>
      <p:pic>
        <p:nvPicPr>
          <p:cNvPr id="103" name="Picture 102"/>
          <p:cNvPicPr/>
          <p:nvPr/>
        </p:nvPicPr>
        <p:blipFill>
          <a:blip r:embed="rId2"/>
          <a:stretch/>
        </p:blipFill>
        <p:spPr>
          <a:xfrm>
            <a:off x="201240" y="1434240"/>
            <a:ext cx="10079640" cy="566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200" b="1" strike="noStrike" spc="-1">
                <a:solidFill>
                  <a:srgbClr val="FFFFFF"/>
                </a:solidFill>
                <a:latin typeface="Source Sans Pro Black"/>
              </a:rPr>
              <a:t>Testing under different conditions</a:t>
            </a:r>
          </a:p>
        </p:txBody>
      </p:sp>
      <p:pic>
        <p:nvPicPr>
          <p:cNvPr id="105" name="Picture 104"/>
          <p:cNvPicPr/>
          <p:nvPr/>
        </p:nvPicPr>
        <p:blipFill>
          <a:blip r:embed="rId2"/>
          <a:stretch/>
        </p:blipFill>
        <p:spPr>
          <a:xfrm>
            <a:off x="0" y="2163960"/>
            <a:ext cx="10079640" cy="3779640"/>
          </a:xfrm>
          <a:prstGeom prst="rect">
            <a:avLst/>
          </a:prstGeom>
          <a:ln>
            <a:noFill/>
          </a:ln>
        </p:spPr>
      </p:pic>
      <p:sp>
        <p:nvSpPr>
          <p:cNvPr id="106" name="TextShape 2"/>
          <p:cNvSpPr txBox="1"/>
          <p:nvPr/>
        </p:nvSpPr>
        <p:spPr>
          <a:xfrm>
            <a:off x="457200" y="1737360"/>
            <a:ext cx="237744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Source Sans Pro"/>
              </a:rPr>
              <a:t>pose (orientation)</a:t>
            </a:r>
          </a:p>
        </p:txBody>
      </p:sp>
      <p:sp>
        <p:nvSpPr>
          <p:cNvPr id="107" name="TextShape 3"/>
          <p:cNvSpPr txBox="1"/>
          <p:nvPr/>
        </p:nvSpPr>
        <p:spPr>
          <a:xfrm>
            <a:off x="4023360" y="1737360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Source Sans Pro"/>
              </a:rPr>
              <a:t>noise</a:t>
            </a:r>
          </a:p>
        </p:txBody>
      </p:sp>
      <p:sp>
        <p:nvSpPr>
          <p:cNvPr id="108" name="TextShape 4"/>
          <p:cNvSpPr txBox="1"/>
          <p:nvPr/>
        </p:nvSpPr>
        <p:spPr>
          <a:xfrm>
            <a:off x="7863840" y="1737360"/>
            <a:ext cx="91440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Source Sans Pro"/>
              </a:rPr>
              <a:t>scale</a:t>
            </a:r>
          </a:p>
        </p:txBody>
      </p:sp>
      <p:sp>
        <p:nvSpPr>
          <p:cNvPr id="109" name="TextShape 5"/>
          <p:cNvSpPr txBox="1"/>
          <p:nvPr/>
        </p:nvSpPr>
        <p:spPr>
          <a:xfrm>
            <a:off x="1097280" y="6126480"/>
            <a:ext cx="109728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Source Sans Pro"/>
              </a:rPr>
              <a:t>original</a:t>
            </a:r>
          </a:p>
        </p:txBody>
      </p:sp>
      <p:sp>
        <p:nvSpPr>
          <p:cNvPr id="110" name="TextShape 6"/>
          <p:cNvSpPr txBox="1"/>
          <p:nvPr/>
        </p:nvSpPr>
        <p:spPr>
          <a:xfrm>
            <a:off x="4480560" y="6126480"/>
            <a:ext cx="109728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Source Sans Pro"/>
              </a:rPr>
              <a:t>lighting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r>
              <a:rPr lang="en-US" sz="3200" b="1" strike="noStrike" spc="-1">
                <a:solidFill>
                  <a:srgbClr val="FFFFFF"/>
                </a:solidFill>
                <a:latin typeface="Source Sans Pro Black"/>
              </a:rPr>
              <a:t>Final processed video</a:t>
            </a:r>
          </a:p>
        </p:txBody>
      </p:sp>
      <p:sp>
        <p:nvSpPr>
          <p:cNvPr id="112" name="TextShape 2"/>
          <p:cNvSpPr txBox="1"/>
          <p:nvPr/>
        </p:nvSpPr>
        <p:spPr>
          <a:xfrm>
            <a:off x="365760" y="2103120"/>
            <a:ext cx="9144000" cy="109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Source Sans Pro"/>
              </a:rPr>
              <a:t>The output video:</a:t>
            </a:r>
          </a:p>
          <a:p>
            <a:endParaRPr lang="en-US" sz="1800" b="0" strike="noStrike" spc="-1">
              <a:latin typeface="Source Sans Pro"/>
            </a:endParaRPr>
          </a:p>
          <a:p>
            <a:r>
              <a:rPr lang="en-US" sz="1800" b="0" strike="noStrike" spc="-1">
                <a:latin typeface="Source Sans Pro"/>
                <a:hlinkClick r:id="rId2"/>
              </a:rPr>
              <a:t>https://www.dropbox.com/s/it90v43a3jox1d3/video_out.avi?dl=0</a:t>
            </a:r>
            <a:endParaRPr lang="en-US" sz="1800" b="0" strike="noStrike" spc="-1">
              <a:latin typeface="Source Sans Pro"/>
            </a:endParaRPr>
          </a:p>
        </p:txBody>
      </p:sp>
      <p:pic>
        <p:nvPicPr>
          <p:cNvPr id="113" name="Picture 112"/>
          <p:cNvPicPr/>
          <p:nvPr/>
        </p:nvPicPr>
        <p:blipFill>
          <a:blip r:embed="rId3"/>
          <a:stretch/>
        </p:blipFill>
        <p:spPr>
          <a:xfrm>
            <a:off x="457200" y="3291840"/>
            <a:ext cx="5486400" cy="303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172</Words>
  <Application>Microsoft Macintosh PowerPoint</Application>
  <PresentationFormat>Custom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DejaVu Sans</vt:lpstr>
      <vt:lpstr>Source Sans Pro</vt:lpstr>
      <vt:lpstr>Source Sans Pro Black</vt:lpstr>
      <vt:lpstr>Source Sans Pro Light</vt:lpstr>
      <vt:lpstr>Source Sans Pro Semibold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Duan, Chong</cp:lastModifiedBy>
  <cp:revision>34</cp:revision>
  <dcterms:created xsi:type="dcterms:W3CDTF">2018-12-02T17:46:02Z</dcterms:created>
  <dcterms:modified xsi:type="dcterms:W3CDTF">2018-12-04T03:42:59Z</dcterms:modified>
  <dc:language>en-US</dc:language>
</cp:coreProperties>
</file>